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8.4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0" r:id="rId5"/>
    <p:sldId id="263" r:id="rId6"/>
  </p:sldIdLst>
  <p:sldSz cx="7556500" cy="10680700"/>
  <p:notesSz cx="7556500" cy="10680700"/>
  <p:custDataLst>
    <p:tags r:id="rId7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.jpeg" /><Relationship Id="rId3" Type="http://schemas.openxmlformats.org/officeDocument/2006/relationships/hyperlink" Target="mailto:hnstsgxh@163.co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object 1"/>
          <p:cNvSpPr/>
          <p:nvPr/>
        </p:nvSpPr>
        <p:spPr>
          <a:xfrm>
            <a:off x="1143000" y="1977149"/>
            <a:ext cx="1249578" cy="23058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97229" y="976076"/>
            <a:ext cx="5939560" cy="63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000000"/>
                </a:solidFill>
                <a:latin typeface="SimSun"/>
                <a:cs typeface="SimSun"/>
              </a:rPr>
              <a:t>关于《中国图书馆年鉴》2019</a:t>
            </a:r>
            <a:r>
              <a:rPr sz="2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1">
                <a:solidFill>
                  <a:srgbClr val="000000"/>
                </a:solidFill>
                <a:latin typeface="SimSun"/>
                <a:cs typeface="SimSun"/>
              </a:rPr>
              <a:t>年卷约稿的通知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3000" y="2004933"/>
            <a:ext cx="1515567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SimSun"/>
                <a:cs typeface="SimSun"/>
              </a:rPr>
              <a:t>全省各图书馆：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43000" y="2563733"/>
            <a:ext cx="6134099" cy="2349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《中国图书馆年鉴》是由中国图书馆学会、国家图书馆联合主办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 spc="-16">
                <a:solidFill>
                  <a:srgbClr val="000000"/>
                </a:solidFill>
                <a:latin typeface="SimSun"/>
                <a:cs typeface="SimSun"/>
              </a:rPr>
              <a:t>的集中反映全国图书馆事业年度发展状况的重要载体，也是展示各系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统、各地区图书馆工作成就的重要平台。《中国图书馆年鉴》2019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年卷主要反映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2018年中国图书馆事业的发展状况，编撰工作现已开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 spc="-39">
                <a:solidFill>
                  <a:srgbClr val="000000"/>
                </a:solidFill>
                <a:latin typeface="SimSun"/>
                <a:cs typeface="SimSun"/>
              </a:rPr>
              <a:t>始，计划</a:t>
            </a:r>
            <a:r>
              <a:rPr sz="1400" spc="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2019年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10</a:t>
            </a:r>
            <a:r>
              <a:rPr sz="1400" spc="-16">
                <a:solidFill>
                  <a:srgbClr val="000000"/>
                </a:solidFill>
                <a:latin typeface="SimSun"/>
                <a:cs typeface="SimSun"/>
              </a:rPr>
              <a:t>月出版发行。希望各单位积极组织撰写，踊跃投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稿，截稿时间：</a:t>
            </a:r>
            <a:r>
              <a:rPr sz="1400" b="1">
                <a:solidFill>
                  <a:srgbClr val="000000"/>
                </a:solidFill>
                <a:latin typeface="SimSun"/>
                <a:cs typeface="SimSun"/>
              </a:rPr>
              <a:t>2019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SimSun"/>
                <a:cs typeface="SimSun"/>
              </a:rPr>
              <a:t>年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SimSun"/>
                <a:cs typeface="SimSun"/>
              </a:rPr>
              <a:t>6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SimSun"/>
                <a:cs typeface="SimSun"/>
              </a:rPr>
              <a:t>月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SimSun"/>
                <a:cs typeface="SimSun"/>
              </a:rPr>
              <a:t>3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SimSun"/>
                <a:cs typeface="SimSun"/>
              </a:rPr>
              <a:t>日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。具体事项如下：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12240" y="5027532"/>
            <a:ext cx="9779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一、选题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12240" y="5408532"/>
            <a:ext cx="4702810" cy="1206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1. 各图书馆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2018年度工作情况概述（概述性词条）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2. 特色活动、典型事例（陈述性词条）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二、词条撰稿要求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12240" y="6551532"/>
            <a:ext cx="5960168" cy="1206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1. </a:t>
            </a:r>
            <a:r>
              <a:rPr sz="1400" spc="38">
                <a:solidFill>
                  <a:srgbClr val="000000"/>
                </a:solidFill>
                <a:latin typeface="SimSun"/>
                <a:cs typeface="SimSun"/>
              </a:rPr>
              <a:t>概述性词条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——</a:t>
            </a:r>
            <a:r>
              <a:rPr sz="1400" spc="38">
                <a:solidFill>
                  <a:srgbClr val="000000"/>
                </a:solidFill>
                <a:latin typeface="SimSun"/>
                <a:cs typeface="SimSun"/>
              </a:rPr>
              <a:t>各分支机构、各地公共图书馆、高校图书馆、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图书馆学会年度工作情况概述。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内容：基本数据、重点工作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12240" y="7694532"/>
            <a:ext cx="2402522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文字：简明概括，少铺陈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412240" y="8075532"/>
            <a:ext cx="19558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篇幅：500—1000字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412240" y="8456533"/>
            <a:ext cx="14224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2. 陈述性词条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412240" y="8837533"/>
            <a:ext cx="5674042" cy="825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内容：本领域、地区图书馆、学（协）会组织重点工作、特色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活动、典型事例等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2"/>
          <p:cNvSpPr txBox="1"/>
          <p:nvPr/>
        </p:nvSpPr>
        <p:spPr>
          <a:xfrm>
            <a:off x="1412240" y="1054972"/>
            <a:ext cx="5060632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要素：时间、地点、事项、规模，重要人物及完整称谓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2240" y="1435972"/>
            <a:ext cx="18669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篇幅：200—400字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12240" y="1816972"/>
            <a:ext cx="12446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3. 文字著录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12240" y="2197972"/>
            <a:ext cx="3220402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词条符号——一律使用“【】”；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12240" y="2578972"/>
            <a:ext cx="20002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文字——宋体五号；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12240" y="2959972"/>
            <a:ext cx="5674042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撰稿人——词条末尾括注撰稿单位或撰稿人，如“（北京市图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12240" y="3340972"/>
            <a:ext cx="286258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书馆协会）”、“（刘利）”；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12240" y="3721972"/>
            <a:ext cx="4038282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人名、地名、单位名首次出现时应用全称；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412240" y="4102972"/>
            <a:ext cx="5674042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文稿用记述体。用事实说话，忌用宣传性、颂扬性、论断性语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412240" y="4483973"/>
            <a:ext cx="286258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句，用统计表格取代罗列数字。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413510" y="4864973"/>
            <a:ext cx="40894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三、“图书馆活动图片专辑”供稿体例及要求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412240" y="5245973"/>
            <a:ext cx="12446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1. 图片内容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412240" y="5626973"/>
            <a:ext cx="11112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新建馆舍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412240" y="6007973"/>
            <a:ext cx="11112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全民阅读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412240" y="6388973"/>
            <a:ext cx="7556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其他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412240" y="6769973"/>
            <a:ext cx="12446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2. 图片质量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412240" y="7150973"/>
            <a:ext cx="3731577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一定清晰度——不小于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500K，JPEG格式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412240" y="7531973"/>
            <a:ext cx="12890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具有观赏性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412240" y="7912973"/>
            <a:ext cx="12890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较高信息量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412240" y="8293973"/>
            <a:ext cx="16002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3. 图片文字著录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412240" y="8674973"/>
            <a:ext cx="7556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标题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412240" y="9055973"/>
            <a:ext cx="4242752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Ø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说明：注明时间、场所、事由、人物、规模等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43000" y="1054972"/>
            <a:ext cx="6134099" cy="1587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条目题目可由撰稿人斟酌确定。撰稿人可参阅已经出版的《中国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图书馆年鉴》的相关条目。各撰稿人须按撰稿要求在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2019年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6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月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3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 spc="-16">
                <a:solidFill>
                  <a:srgbClr val="000000"/>
                </a:solidFill>
                <a:latin typeface="SimSun"/>
                <a:cs typeface="SimSun"/>
              </a:rPr>
              <a:t>日前完成相关词条初稿，交湖南省图书馆学会办公室统一报送《中国</a:t>
            </a:r>
          </a:p>
          <a:p>
            <a:pPr marL="0" marR="0">
              <a:lnSpc>
                <a:spcPts val="1399"/>
              </a:lnSpc>
              <a:spcBef>
                <a:spcPts val="16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图书馆年鉴》编辑部。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50975" y="2756772"/>
            <a:ext cx="2453640" cy="156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联系人：</a:t>
            </a:r>
            <a:r>
              <a:rPr sz="14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王昕晗</a:t>
            </a:r>
            <a:r>
              <a:rPr sz="14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段蓓虹</a:t>
            </a:r>
          </a:p>
          <a:p>
            <a:pPr marL="0" marR="0">
              <a:lnSpc>
                <a:spcPts val="1399"/>
              </a:lnSpc>
              <a:spcBef>
                <a:spcPts val="30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电话：0731-84174011/4158</a:t>
            </a:r>
          </a:p>
          <a:p>
            <a:pPr marL="0" marR="0">
              <a:lnSpc>
                <a:spcPts val="1399"/>
              </a:lnSpc>
              <a:spcBef>
                <a:spcPts val="30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邮箱：</a:t>
            </a:r>
            <a:r>
              <a:rPr sz="14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u="sng">
                <a:solidFill>
                  <a:srgbClr val="0000FF"/>
                </a:solidFill>
                <a:latin typeface="SimSun"/>
                <a:cs typeface="SimSun"/>
                <a:hlinkClick r:id="rId3"/>
              </a:rPr>
              <a:t>hnstsgxh@163.com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75480" y="5428852"/>
            <a:ext cx="16891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湖南省图书馆学会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75480" y="5835252"/>
            <a:ext cx="164465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9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2019年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350">
                <a:solidFill>
                  <a:srgbClr val="000000"/>
                </a:solidFill>
                <a:latin typeface="SimSun"/>
                <a:cs typeface="SimSun"/>
              </a:rPr>
              <a:t>3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月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SimSun"/>
                <a:cs typeface="SimSun"/>
              </a:rPr>
              <a:t>21日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8800"/>
  <p:tag name="AS_OS" val="Microsoft Windows NT 6.1.7601 Service Pack 1"/>
  <p:tag name="AS_RELEASE_DATE" val="2018.04.09"/>
  <p:tag name="AS_TITLE" val="Aspose.Slides for .NET 2.0"/>
  <p:tag name="AS_VERSION" val="18.4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51</Paragraphs>
  <Slides>3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Theme Office</vt:lpstr>
      <vt:lpstr>Slide 1</vt:lpstr>
      <vt:lpstr>Slide 2</vt:lpstr>
      <vt:lpstr>Slide 3</vt:lpstr>
    </vt:vector>
  </TitlesOfParts>
  <LinksUpToDate>0</LinksUpToDate>
  <SharedDoc>0</SharedDoc>
  <HyperlinksChanged>0</HyperlinksChanged>
  <Application>Aspose.Slides for .NET</Application>
  <AppVersion>18.0400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2019-03-28T03:01:08Z</dcterms:modified>
</cp:coreProperties>
</file>